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80" r:id="rId3"/>
    <p:sldId id="281" r:id="rId4"/>
    <p:sldId id="263" r:id="rId5"/>
    <p:sldId id="265" r:id="rId6"/>
    <p:sldId id="282" r:id="rId7"/>
    <p:sldId id="283" r:id="rId8"/>
    <p:sldId id="284" r:id="rId9"/>
    <p:sldId id="285" r:id="rId10"/>
    <p:sldId id="286" r:id="rId11"/>
    <p:sldId id="287" r:id="rId12"/>
    <p:sldId id="278" r:id="rId13"/>
    <p:sldId id="279" r:id="rId14"/>
    <p:sldId id="288" r:id="rId15"/>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1258" y="-6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1FF4F50-B65D-49FD-977A-BDD08DFD87BB}" type="datetimeFigureOut">
              <a:rPr lang="it-IT"/>
              <a:pPr>
                <a:defRPr/>
              </a:pPr>
              <a:t>13/02/2022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FD18722-6022-4B68-99A4-3AE2C64C487B}"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19F6230B-0139-4B76-AE29-85C6E6B006D6}" type="datetimeFigureOut">
              <a:rPr lang="it-IT"/>
              <a:pPr>
                <a:defRPr/>
              </a:pPr>
              <a:t>13/02/2022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752580D-32CB-4D37-A28D-C77FCFC05384}"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FC6395A9-C22F-4EEF-B0D2-20C7B00C0E5C}" type="datetimeFigureOut">
              <a:rPr lang="it-IT"/>
              <a:pPr>
                <a:defRPr/>
              </a:pPr>
              <a:t>13/02/2022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61E75D0-E706-43D4-A5A6-325B42C24B0E}"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50344D89-6501-4570-8AD3-CEAA526E1D0F}" type="datetimeFigureOut">
              <a:rPr lang="it-IT"/>
              <a:pPr>
                <a:defRPr/>
              </a:pPr>
              <a:t>13/02/2022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D69EFA9-6C24-4AEE-8EB0-25E15F98C0CC}"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25CAA9CB-E612-4E1D-8ED4-975230485D03}" type="datetimeFigureOut">
              <a:rPr lang="it-IT"/>
              <a:pPr>
                <a:defRPr/>
              </a:pPr>
              <a:t>13/02/2022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65EECAA-1FD8-4DDE-9A63-EE4938DEE286}"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89DA3053-D614-4C66-85EE-7D0DD00B6E20}" type="datetimeFigureOut">
              <a:rPr lang="it-IT"/>
              <a:pPr>
                <a:defRPr/>
              </a:pPr>
              <a:t>13/02/2022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060AC77-6E88-450F-92E6-3E71BDDBA624}"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A434B1DE-1F9F-432D-B9E3-00202E21FC59}" type="datetimeFigureOut">
              <a:rPr lang="it-IT"/>
              <a:pPr>
                <a:defRPr/>
              </a:pPr>
              <a:t>13/02/2022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BFECC892-F8AE-434F-8D25-18CCB8C5B4B6}"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9A571C12-54CC-4EE5-8C3F-4A66A88D431A}" type="datetimeFigureOut">
              <a:rPr lang="it-IT"/>
              <a:pPr>
                <a:defRPr/>
              </a:pPr>
              <a:t>13/02/2022</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0E9CD96B-9006-4F34-8276-84D0D675985F}"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222FCCCC-5567-48C2-8BC5-36681FE7C0C9}" type="datetimeFigureOut">
              <a:rPr lang="it-IT"/>
              <a:pPr>
                <a:defRPr/>
              </a:pPr>
              <a:t>13/02/2022</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A7765207-BDA0-4C1A-9B17-3DA1B930E3A8}"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B10B32B-C66D-45BE-9EEC-BFA7D1C971C9}" type="datetimeFigureOut">
              <a:rPr lang="it-IT"/>
              <a:pPr>
                <a:defRPr/>
              </a:pPr>
              <a:t>13/02/2022</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4A3FE9FA-378F-4A5E-82E6-8FB9873AD3FA}"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E16891CE-051B-4932-B0CD-830FE67D81ED}" type="datetimeFigureOut">
              <a:rPr lang="it-IT"/>
              <a:pPr>
                <a:defRPr/>
              </a:pPr>
              <a:t>13/02/2022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D57DC05-F574-4DB5-A30E-B3062F9F857D}"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FE5AEA42-7FB9-4D38-8980-C1E4589CBBC3}" type="datetimeFigureOut">
              <a:rPr lang="it-IT"/>
              <a:pPr>
                <a:defRPr/>
              </a:pPr>
              <a:t>13/02/2022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E92F654D-C806-49C2-8CA4-E082CBE3E27C}"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83528D4-45FC-44C5-A766-850E023DA479}" type="datetimeFigureOut">
              <a:rPr lang="it-IT"/>
              <a:pPr>
                <a:defRPr/>
              </a:pPr>
              <a:t>13/02/2022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43C0E52-2292-4791-851E-5B6F5E3C545B}"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mmons.wikimedia.org/wiki/File:JohnStuartMill.jpg"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s://www.google.it/url?sa=i&amp;rct=j&amp;q=&amp;esrc=s&amp;source=images&amp;cd=&amp;cad=rja&amp;uact=8&amp;ved=0CAcQjRw&amp;url=https://www.freedomsphoenix.com/Article/053985-2009-07-23-the-free-market-and-its-enemies.htm&amp;ei=w2S9VLrXJMzePYvDgXA&amp;psig=AFQjCNGqBW4tzhfkcGWFHJt-LdQc7zNz-g&amp;ust=1421784568391763"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4213" y="476250"/>
            <a:ext cx="7772400" cy="1944688"/>
          </a:xfrm>
          <a:solidFill>
            <a:schemeClr val="accent1">
              <a:lumMod val="40000"/>
              <a:lumOff val="60000"/>
            </a:schemeClr>
          </a:solidFill>
        </p:spPr>
        <p:txBody>
          <a:bodyPr rtlCol="0">
            <a:normAutofit/>
          </a:bodyPr>
          <a:lstStyle/>
          <a:p>
            <a:pPr eaLnBrk="1" fontAlgn="auto" hangingPunct="1">
              <a:spcAft>
                <a:spcPts val="0"/>
              </a:spcAft>
              <a:defRPr/>
            </a:pPr>
            <a:r>
              <a:rPr lang="it-IT" sz="2800" b="1" dirty="0" smtClean="0">
                <a:solidFill>
                  <a:schemeClr val="tx2">
                    <a:lumMod val="75000"/>
                  </a:schemeClr>
                </a:solidFill>
              </a:rPr>
              <a:t>IL POSITIVISMO</a:t>
            </a:r>
            <a:br>
              <a:rPr lang="it-IT" sz="2800" b="1" dirty="0" smtClean="0">
                <a:solidFill>
                  <a:schemeClr val="tx2">
                    <a:lumMod val="75000"/>
                  </a:schemeClr>
                </a:solidFill>
              </a:rPr>
            </a:br>
            <a:r>
              <a:rPr lang="it-IT" sz="2800" b="1" dirty="0" smtClean="0">
                <a:solidFill>
                  <a:schemeClr val="tx2">
                    <a:lumMod val="75000"/>
                  </a:schemeClr>
                </a:solidFill>
              </a:rPr>
              <a:t>CARATTERI GENERALI E CONTESTO STORICO</a:t>
            </a:r>
          </a:p>
        </p:txBody>
      </p:sp>
      <p:sp>
        <p:nvSpPr>
          <p:cNvPr id="3" name="Sottotitolo 2"/>
          <p:cNvSpPr>
            <a:spLocks noGrp="1"/>
          </p:cNvSpPr>
          <p:nvPr>
            <p:ph type="subTitle" idx="1"/>
          </p:nvPr>
        </p:nvSpPr>
        <p:spPr>
          <a:xfrm>
            <a:off x="1371600" y="2852738"/>
            <a:ext cx="6400800" cy="2786062"/>
          </a:xfrm>
        </p:spPr>
        <p:txBody>
          <a:bodyPr rtlCol="0">
            <a:normAutofit/>
          </a:bodyPr>
          <a:lstStyle/>
          <a:p>
            <a:pPr eaLnBrk="1" fontAlgn="auto" hangingPunct="1">
              <a:spcAft>
                <a:spcPts val="0"/>
              </a:spcAft>
              <a:buFont typeface="Arial" pitchFamily="34" charset="0"/>
              <a:buNone/>
              <a:defRPr/>
            </a:pPr>
            <a:endParaRPr lang="it-IT" dirty="0" smtClean="0"/>
          </a:p>
          <a:p>
            <a:pPr eaLnBrk="1" fontAlgn="auto" hangingPunct="1">
              <a:spcAft>
                <a:spcPts val="0"/>
              </a:spcAft>
              <a:buFont typeface="Arial" pitchFamily="34" charset="0"/>
              <a:buNone/>
              <a:defRPr/>
            </a:pPr>
            <a:endParaRPr lang="it-IT" dirty="0" smtClean="0"/>
          </a:p>
        </p:txBody>
      </p:sp>
      <p:pic>
        <p:nvPicPr>
          <p:cNvPr id="2052" name="Immagine 3" descr="http://upload.wikimedia.org/wikipedia/commons/b/b3/Auguste_Comte.jpg"/>
          <p:cNvPicPr>
            <a:picLocks noChangeAspect="1" noChangeArrowheads="1"/>
          </p:cNvPicPr>
          <p:nvPr/>
        </p:nvPicPr>
        <p:blipFill>
          <a:blip r:embed="rId2" cstate="print"/>
          <a:srcRect/>
          <a:stretch>
            <a:fillRect/>
          </a:stretch>
        </p:blipFill>
        <p:spPr bwMode="auto">
          <a:xfrm>
            <a:off x="755650" y="2276475"/>
            <a:ext cx="2371725" cy="3427413"/>
          </a:xfrm>
          <a:prstGeom prst="rect">
            <a:avLst/>
          </a:prstGeom>
          <a:noFill/>
          <a:ln w="9525">
            <a:noFill/>
            <a:miter lim="800000"/>
            <a:headEnd/>
            <a:tailEnd/>
          </a:ln>
        </p:spPr>
      </p:pic>
      <p:pic>
        <p:nvPicPr>
          <p:cNvPr id="2053" name="Immagine 4" descr="http://upload.wikimedia.org/wikipedia/commons/thumb/7/75/JohnStuartMill.jpg/220px-JohnStuartMill.jpg">
            <a:hlinkClick r:id="rId3"/>
          </p:cNvPr>
          <p:cNvPicPr>
            <a:picLocks noChangeAspect="1" noChangeArrowheads="1"/>
          </p:cNvPicPr>
          <p:nvPr/>
        </p:nvPicPr>
        <p:blipFill>
          <a:blip r:embed="rId4" cstate="print"/>
          <a:srcRect/>
          <a:stretch>
            <a:fillRect/>
          </a:stretch>
        </p:blipFill>
        <p:spPr bwMode="auto">
          <a:xfrm>
            <a:off x="3419475" y="2349500"/>
            <a:ext cx="2447925" cy="3095625"/>
          </a:xfrm>
          <a:prstGeom prst="rect">
            <a:avLst/>
          </a:prstGeom>
          <a:noFill/>
          <a:ln w="9525">
            <a:noFill/>
            <a:miter lim="800000"/>
            <a:headEnd/>
            <a:tailEnd/>
          </a:ln>
        </p:spPr>
      </p:pic>
      <p:pic>
        <p:nvPicPr>
          <p:cNvPr id="2054" name="Immagine 5" descr="https://encrypted-tbn0.gstatic.com/images?q=tbn:ANd9GcSJ_bAg02DrbQS-vYszXUbdgRbDS2dRe96dyptCQoBoH0befOsg">
            <a:hlinkClick r:id="rId5"/>
          </p:cNvPr>
          <p:cNvPicPr>
            <a:picLocks noChangeAspect="1" noChangeArrowheads="1"/>
          </p:cNvPicPr>
          <p:nvPr/>
        </p:nvPicPr>
        <p:blipFill>
          <a:blip r:embed="rId6" cstate="print"/>
          <a:srcRect/>
          <a:stretch>
            <a:fillRect/>
          </a:stretch>
        </p:blipFill>
        <p:spPr bwMode="auto">
          <a:xfrm>
            <a:off x="6273800" y="2089150"/>
            <a:ext cx="2428875" cy="3286125"/>
          </a:xfrm>
          <a:prstGeom prst="rect">
            <a:avLst/>
          </a:prstGeom>
          <a:noFill/>
          <a:ln w="9525">
            <a:noFill/>
            <a:miter lim="800000"/>
            <a:headEnd/>
            <a:tailEnd/>
          </a:ln>
        </p:spPr>
      </p:pic>
      <p:sp>
        <p:nvSpPr>
          <p:cNvPr id="7" name="Rettangolo 6"/>
          <p:cNvSpPr/>
          <p:nvPr/>
        </p:nvSpPr>
        <p:spPr>
          <a:xfrm>
            <a:off x="827088" y="5516563"/>
            <a:ext cx="2300287" cy="79216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1600" b="1" dirty="0">
                <a:solidFill>
                  <a:schemeClr val="tx2">
                    <a:lumMod val="75000"/>
                  </a:schemeClr>
                </a:solidFill>
              </a:rPr>
              <a:t>August </a:t>
            </a:r>
            <a:r>
              <a:rPr lang="it-IT" sz="1600" b="1" dirty="0" err="1">
                <a:solidFill>
                  <a:schemeClr val="tx2">
                    <a:lumMod val="75000"/>
                  </a:schemeClr>
                </a:solidFill>
              </a:rPr>
              <a:t>Comte</a:t>
            </a:r>
            <a:endParaRPr lang="it-IT" sz="1600" b="1" dirty="0">
              <a:solidFill>
                <a:schemeClr val="tx2">
                  <a:lumMod val="75000"/>
                </a:schemeClr>
              </a:solidFill>
            </a:endParaRPr>
          </a:p>
          <a:p>
            <a:pPr algn="ctr" fontAlgn="auto">
              <a:spcBef>
                <a:spcPts val="0"/>
              </a:spcBef>
              <a:spcAft>
                <a:spcPts val="0"/>
              </a:spcAft>
              <a:defRPr/>
            </a:pPr>
            <a:r>
              <a:rPr lang="it-IT" sz="1600" dirty="0">
                <a:solidFill>
                  <a:schemeClr val="tx2">
                    <a:lumMod val="75000"/>
                  </a:schemeClr>
                </a:solidFill>
              </a:rPr>
              <a:t> (Montpellier 1798-Parigi1857)</a:t>
            </a:r>
          </a:p>
        </p:txBody>
      </p:sp>
      <p:sp>
        <p:nvSpPr>
          <p:cNvPr id="8" name="Rettangolo 7"/>
          <p:cNvSpPr/>
          <p:nvPr/>
        </p:nvSpPr>
        <p:spPr>
          <a:xfrm>
            <a:off x="3436938" y="5516563"/>
            <a:ext cx="2447925" cy="792162"/>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1600" b="1" dirty="0">
                <a:solidFill>
                  <a:schemeClr val="tx2">
                    <a:lumMod val="75000"/>
                  </a:schemeClr>
                </a:solidFill>
              </a:rPr>
              <a:t>John Stuart </a:t>
            </a:r>
            <a:r>
              <a:rPr lang="it-IT" sz="1600" b="1" dirty="0" err="1">
                <a:solidFill>
                  <a:schemeClr val="tx2">
                    <a:lumMod val="75000"/>
                  </a:schemeClr>
                </a:solidFill>
              </a:rPr>
              <a:t>Mill</a:t>
            </a:r>
            <a:r>
              <a:rPr lang="it-IT" sz="1600" b="1" dirty="0">
                <a:solidFill>
                  <a:schemeClr val="tx2">
                    <a:lumMod val="75000"/>
                  </a:schemeClr>
                </a:solidFill>
              </a:rPr>
              <a:t> </a:t>
            </a:r>
          </a:p>
          <a:p>
            <a:pPr algn="ctr" fontAlgn="auto">
              <a:spcBef>
                <a:spcPts val="0"/>
              </a:spcBef>
              <a:spcAft>
                <a:spcPts val="0"/>
              </a:spcAft>
              <a:defRPr/>
            </a:pPr>
            <a:r>
              <a:rPr lang="it-IT" sz="1600" dirty="0">
                <a:solidFill>
                  <a:schemeClr val="tx2">
                    <a:lumMod val="75000"/>
                  </a:schemeClr>
                </a:solidFill>
              </a:rPr>
              <a:t>(1806 Londra- Avignone 1873)</a:t>
            </a:r>
          </a:p>
        </p:txBody>
      </p:sp>
      <p:sp>
        <p:nvSpPr>
          <p:cNvPr id="9" name="Rettangolo 8"/>
          <p:cNvSpPr/>
          <p:nvPr/>
        </p:nvSpPr>
        <p:spPr>
          <a:xfrm>
            <a:off x="6156325" y="5516563"/>
            <a:ext cx="2663825" cy="792162"/>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dirty="0">
                <a:solidFill>
                  <a:schemeClr val="tx2">
                    <a:lumMod val="75000"/>
                  </a:schemeClr>
                </a:solidFill>
              </a:rPr>
              <a:t>Herbert Spencer </a:t>
            </a:r>
          </a:p>
          <a:p>
            <a:pPr algn="ctr" fontAlgn="auto">
              <a:spcBef>
                <a:spcPts val="0"/>
              </a:spcBef>
              <a:spcAft>
                <a:spcPts val="0"/>
              </a:spcAft>
              <a:defRPr/>
            </a:pPr>
            <a:r>
              <a:rPr lang="it-IT" sz="1600" dirty="0">
                <a:solidFill>
                  <a:schemeClr val="tx2">
                    <a:lumMod val="75000"/>
                  </a:schemeClr>
                </a:solidFill>
              </a:rPr>
              <a:t>(Derby 1820 - Brighton, 1903)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457200" y="0"/>
            <a:ext cx="8229600" cy="476250"/>
          </a:xfrm>
          <a:solidFill>
            <a:schemeClr val="accent2"/>
          </a:solidFill>
        </p:spPr>
        <p:txBody>
          <a:bodyPr/>
          <a:lstStyle/>
          <a:p>
            <a:pPr eaLnBrk="1" hangingPunct="1"/>
            <a:r>
              <a:rPr lang="it-IT" sz="2000" b="1" smtClean="0"/>
              <a:t>LEGGE DEI TRE STADI</a:t>
            </a:r>
            <a:endParaRPr lang="it-IT" sz="2000" smtClean="0"/>
          </a:p>
        </p:txBody>
      </p:sp>
      <p:sp>
        <p:nvSpPr>
          <p:cNvPr id="7" name="CasellaDiTesto 6"/>
          <p:cNvSpPr txBox="1"/>
          <p:nvPr/>
        </p:nvSpPr>
        <p:spPr>
          <a:xfrm>
            <a:off x="571472" y="1500174"/>
            <a:ext cx="7929618"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Perché tutto ciò? Che scopo ha la conoscenza scientifica? </a:t>
            </a:r>
          </a:p>
          <a:p>
            <a:pPr algn="just"/>
            <a:endParaRPr lang="it-IT" sz="2400" dirty="0"/>
          </a:p>
          <a:p>
            <a:pPr algn="just"/>
            <a:r>
              <a:rPr lang="it-IT" sz="2400" dirty="0" smtClean="0"/>
              <a:t>Lo scopo della scienza è quello di </a:t>
            </a:r>
            <a:r>
              <a:rPr lang="it-IT" sz="2400" b="1" dirty="0" smtClean="0">
                <a:solidFill>
                  <a:srgbClr val="FF0000"/>
                </a:solidFill>
              </a:rPr>
              <a:t>giungere alla PREVISIONE del fenomeno</a:t>
            </a:r>
            <a:r>
              <a:rPr lang="it-IT" sz="2400" dirty="0" smtClean="0"/>
              <a:t>, in modo da poter </a:t>
            </a:r>
            <a:r>
              <a:rPr lang="it-IT" sz="2400" b="1" dirty="0" smtClean="0"/>
              <a:t>SODDISFARE I BISOGNI UMANI</a:t>
            </a:r>
            <a:r>
              <a:rPr lang="it-IT" sz="2400" dirty="0" smtClean="0"/>
              <a:t>: infatti, solo se so </a:t>
            </a:r>
            <a:r>
              <a:rPr lang="it-IT" sz="2400" b="1" dirty="0" smtClean="0"/>
              <a:t>COME FUNZIONA </a:t>
            </a:r>
            <a:r>
              <a:rPr lang="it-IT" sz="2400" dirty="0" smtClean="0"/>
              <a:t>una cosa posso in qualche modo </a:t>
            </a:r>
            <a:r>
              <a:rPr lang="it-IT" sz="2400" b="1" dirty="0" smtClean="0"/>
              <a:t>dominarla</a:t>
            </a:r>
            <a:r>
              <a:rPr lang="it-IT" sz="2400" dirty="0" smtClean="0"/>
              <a:t>, controllarla, gestirla</a:t>
            </a:r>
            <a:endParaRPr lang="it-IT"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457200" y="0"/>
            <a:ext cx="8229600" cy="476250"/>
          </a:xfrm>
          <a:solidFill>
            <a:schemeClr val="accent2"/>
          </a:solidFill>
        </p:spPr>
        <p:txBody>
          <a:bodyPr/>
          <a:lstStyle/>
          <a:p>
            <a:pPr eaLnBrk="1" hangingPunct="1"/>
            <a:r>
              <a:rPr lang="it-IT" sz="2000" b="1" smtClean="0"/>
              <a:t>LEGGE DEI TRE STADI</a:t>
            </a:r>
            <a:endParaRPr lang="it-IT" sz="2000" smtClean="0"/>
          </a:p>
        </p:txBody>
      </p:sp>
      <p:sp>
        <p:nvSpPr>
          <p:cNvPr id="7" name="CasellaDiTesto 6"/>
          <p:cNvSpPr txBox="1"/>
          <p:nvPr/>
        </p:nvSpPr>
        <p:spPr>
          <a:xfrm>
            <a:off x="571472" y="1500174"/>
            <a:ext cx="7929618" cy="304698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“Da quello che si è detto risulta chiaro che il carattere fondamentale della filosofia positiva consiste nel considerare </a:t>
            </a:r>
            <a:r>
              <a:rPr lang="it-IT" sz="2400" b="1" dirty="0" smtClean="0"/>
              <a:t>tutti i fenomeni come sottoposti a leggi naturali invariabili</a:t>
            </a:r>
            <a:r>
              <a:rPr lang="it-IT" sz="2400" dirty="0" smtClean="0"/>
              <a:t>, la cui scoperta precisa e la cui </a:t>
            </a:r>
            <a:r>
              <a:rPr lang="it-IT" sz="2400" b="1" dirty="0" smtClean="0"/>
              <a:t>riduzione al minor numero </a:t>
            </a:r>
            <a:r>
              <a:rPr lang="it-IT" sz="2400" dirty="0" smtClean="0"/>
              <a:t>possibile costituiscono lo scopo dei nostri sforzi, considerando come assolutamente inaccessibile e </a:t>
            </a:r>
            <a:r>
              <a:rPr lang="it-IT" sz="2400" b="1" dirty="0" smtClean="0"/>
              <a:t>priva di senso</a:t>
            </a:r>
            <a:r>
              <a:rPr lang="it-IT" sz="2400" dirty="0" smtClean="0"/>
              <a:t>, secondo noi, la ricerca delle cosiddette </a:t>
            </a:r>
            <a:r>
              <a:rPr lang="it-IT" sz="2400" b="1" dirty="0" smtClean="0"/>
              <a:t>«cause»</a:t>
            </a:r>
            <a:r>
              <a:rPr lang="it-IT" sz="2400" dirty="0" smtClean="0"/>
              <a:t>, sia prime che finali.” (A. </a:t>
            </a:r>
            <a:r>
              <a:rPr lang="it-IT" sz="2400" dirty="0" err="1" smtClean="0"/>
              <a:t>Comte</a:t>
            </a:r>
            <a:r>
              <a:rPr lang="it-IT" sz="2400" dirty="0" smtClean="0"/>
              <a:t>, </a:t>
            </a:r>
            <a:r>
              <a:rPr lang="it-IT" sz="2400" i="1" dirty="0" smtClean="0"/>
              <a:t>Corso di filosofia positiva</a:t>
            </a:r>
            <a:r>
              <a:rPr lang="it-IT" sz="2400" dirty="0" smtClean="0"/>
              <a:t>)</a:t>
            </a:r>
            <a:endParaRPr lang="it-IT"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0" y="0"/>
            <a:ext cx="9144000" cy="476250"/>
          </a:xfrm>
          <a:solidFill>
            <a:schemeClr val="accent2"/>
          </a:solidFill>
        </p:spPr>
        <p:txBody>
          <a:bodyPr/>
          <a:lstStyle/>
          <a:p>
            <a:pPr eaLnBrk="1" hangingPunct="1"/>
            <a:r>
              <a:rPr lang="it-IT" sz="3200" b="1" smtClean="0"/>
              <a:t>SCIENZA E FILOSOFIA</a:t>
            </a:r>
          </a:p>
        </p:txBody>
      </p:sp>
      <p:sp>
        <p:nvSpPr>
          <p:cNvPr id="3" name="Segnaposto contenuto 2"/>
          <p:cNvSpPr>
            <a:spLocks noGrp="1"/>
          </p:cNvSpPr>
          <p:nvPr>
            <p:ph idx="1"/>
          </p:nvPr>
        </p:nvSpPr>
        <p:spPr>
          <a:xfrm>
            <a:off x="357158" y="928670"/>
            <a:ext cx="8286808" cy="4667262"/>
          </a:xfrm>
          <a:solidFill>
            <a:schemeClr val="bg1"/>
          </a:solidFill>
        </p:spPr>
        <p:txBody>
          <a:bodyPr/>
          <a:lstStyle/>
          <a:p>
            <a:pPr algn="just" eaLnBrk="1" hangingPunct="1">
              <a:buNone/>
              <a:defRPr/>
            </a:pPr>
            <a:endParaRPr lang="it-IT" sz="2400" b="1" dirty="0"/>
          </a:p>
          <a:p>
            <a:pPr algn="just" eaLnBrk="1" hangingPunct="1">
              <a:defRPr/>
            </a:pPr>
            <a:r>
              <a:rPr lang="it-IT" sz="2400" dirty="0" smtClean="0"/>
              <a:t>La </a:t>
            </a:r>
            <a:r>
              <a:rPr lang="it-IT" sz="2400" b="1" u="sng" dirty="0" smtClean="0">
                <a:solidFill>
                  <a:srgbClr val="FF0000"/>
                </a:solidFill>
              </a:rPr>
              <a:t>FILOSOFIA</a:t>
            </a:r>
            <a:r>
              <a:rPr lang="it-IT" sz="2400" u="sng" dirty="0" smtClean="0"/>
              <a:t> </a:t>
            </a:r>
            <a:r>
              <a:rPr lang="it-IT" sz="2400" u="sng" dirty="0" smtClean="0"/>
              <a:t>positiva </a:t>
            </a:r>
            <a:r>
              <a:rPr lang="it-IT" sz="2400" b="1" dirty="0" smtClean="0"/>
              <a:t>studia le «generalità delle diverse scienze», </a:t>
            </a:r>
            <a:r>
              <a:rPr lang="it-IT" sz="2400" dirty="0" smtClean="0"/>
              <a:t>ha il compito di individuare «esattamente lo spirito di ciascuna scienza» scoprendo «</a:t>
            </a:r>
            <a:r>
              <a:rPr lang="it-IT" sz="2400" b="1" dirty="0" smtClean="0">
                <a:solidFill>
                  <a:srgbClr val="FF0000"/>
                </a:solidFill>
              </a:rPr>
              <a:t>le loro relazioni e connessioni</a:t>
            </a:r>
            <a:r>
              <a:rPr lang="it-IT" sz="2400" dirty="0" smtClean="0"/>
              <a:t>»; la filosofia diventa </a:t>
            </a:r>
            <a:r>
              <a:rPr lang="it-IT" sz="2400" b="1" dirty="0" smtClean="0"/>
              <a:t>metodologia della scienza,</a:t>
            </a:r>
            <a:r>
              <a:rPr lang="it-IT" sz="2400" dirty="0" smtClean="0"/>
              <a:t> ovvero </a:t>
            </a:r>
            <a:r>
              <a:rPr lang="it-IT" sz="2400" b="1" dirty="0" smtClean="0"/>
              <a:t>epistemologia</a:t>
            </a:r>
            <a:r>
              <a:rPr lang="it-IT" sz="2400" dirty="0"/>
              <a:t> </a:t>
            </a:r>
            <a:r>
              <a:rPr lang="it-IT" sz="2400" dirty="0" smtClean="0"/>
              <a:t>(da </a:t>
            </a:r>
            <a:r>
              <a:rPr lang="it-IT" sz="2400" dirty="0" err="1" smtClean="0"/>
              <a:t>epistème=</a:t>
            </a:r>
            <a:r>
              <a:rPr lang="it-IT" sz="2400" dirty="0" smtClean="0"/>
              <a:t> scienza e logos= discorso, studio)</a:t>
            </a:r>
          </a:p>
          <a:p>
            <a:pPr algn="just" eaLnBrk="1" hangingPunct="1">
              <a:defRPr/>
            </a:pPr>
            <a:r>
              <a:rPr lang="it-IT" sz="2400" dirty="0" smtClean="0"/>
              <a:t>Lo strumento con cui la filosofia opera è la </a:t>
            </a:r>
            <a:r>
              <a:rPr lang="it-IT" sz="2400" b="1" dirty="0" smtClean="0"/>
              <a:t>classificazione delle scienze</a:t>
            </a:r>
            <a:r>
              <a:rPr lang="it-IT" sz="2400" dirty="0" smtClean="0"/>
              <a:t> al fine di costruire una </a:t>
            </a:r>
            <a:r>
              <a:rPr lang="it-IT" sz="2400" b="1" dirty="0" smtClean="0"/>
              <a:t>nuova enciclopedia del sapere umano</a:t>
            </a:r>
            <a:endParaRPr lang="it-IT" sz="24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nvGraphicFramePr>
        <p:xfrm>
          <a:off x="1571625" y="1785938"/>
          <a:ext cx="6502141" cy="240032"/>
        </p:xfrm>
        <a:graphic>
          <a:graphicData uri="http://schemas.openxmlformats.org/drawingml/2006/table">
            <a:tbl>
              <a:tblPr/>
              <a:tblGrid>
                <a:gridCol w="6502141"/>
              </a:tblGrid>
              <a:tr h="240032">
                <a:tc>
                  <a:txBody>
                    <a:bodyPr/>
                    <a:lstStyle/>
                    <a:p>
                      <a:pPr algn="just">
                        <a:lnSpc>
                          <a:spcPct val="120000"/>
                        </a:lnSpc>
                        <a:spcAft>
                          <a:spcPts val="0"/>
                        </a:spcAft>
                      </a:pPr>
                      <a:r>
                        <a:rPr lang="it-IT" sz="1000" dirty="0">
                          <a:latin typeface="Arial"/>
                          <a:ea typeface="Cambria"/>
                          <a:cs typeface="Arial"/>
                          <a:sym typeface="Wingdings"/>
                        </a:rPr>
                        <a:t></a:t>
                      </a:r>
                      <a:r>
                        <a:rPr lang="it-IT" sz="1000" dirty="0">
                          <a:latin typeface="Arial"/>
                          <a:ea typeface="Cambria"/>
                          <a:cs typeface="Times New Roman"/>
                        </a:rPr>
                        <a:t> Oggetto di studio più </a:t>
                      </a:r>
                      <a:r>
                        <a:rPr lang="it-IT" sz="1000" b="1" dirty="0">
                          <a:latin typeface="Arial"/>
                          <a:ea typeface="Cambria"/>
                          <a:cs typeface="Times New Roman"/>
                        </a:rPr>
                        <a:t>semplice</a:t>
                      </a:r>
                      <a:r>
                        <a:rPr lang="it-IT" sz="1000" dirty="0">
                          <a:latin typeface="Arial"/>
                          <a:ea typeface="Cambria"/>
                          <a:cs typeface="Times New Roman"/>
                        </a:rPr>
                        <a:t> e generale                          Oggetto di studio più </a:t>
                      </a:r>
                      <a:r>
                        <a:rPr lang="it-IT" sz="1000" b="1" dirty="0">
                          <a:latin typeface="Arial"/>
                          <a:ea typeface="Cambria"/>
                          <a:cs typeface="Times New Roman"/>
                        </a:rPr>
                        <a:t>complesso </a:t>
                      </a:r>
                      <a:r>
                        <a:rPr lang="it-IT" sz="1000" b="1" dirty="0">
                          <a:latin typeface="Arial"/>
                          <a:ea typeface="Cambria"/>
                          <a:cs typeface="Arial"/>
                          <a:sym typeface="Wingdings"/>
                        </a:rPr>
                        <a:t></a:t>
                      </a:r>
                      <a:endParaRPr lang="it-IT" sz="1400" dirty="0">
                        <a:latin typeface="Times New Roman"/>
                        <a:ea typeface="Cambria"/>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275"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it-IT"/>
          </a:p>
        </p:txBody>
      </p:sp>
      <p:sp>
        <p:nvSpPr>
          <p:cNvPr id="11276" name="Rectangle 5"/>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pPr eaLnBrk="0" hangingPunct="0"/>
            <a:endParaRPr lang="it-IT"/>
          </a:p>
        </p:txBody>
      </p:sp>
      <p:sp>
        <p:nvSpPr>
          <p:cNvPr id="11277" name="Rectangle 7"/>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pPr eaLnBrk="0" hangingPunct="0"/>
            <a:endParaRPr lang="it-IT"/>
          </a:p>
        </p:txBody>
      </p:sp>
      <p:sp>
        <p:nvSpPr>
          <p:cNvPr id="11278" name="Rectangle 8"/>
          <p:cNvSpPr>
            <a:spLocks noChangeArrowheads="1"/>
          </p:cNvSpPr>
          <p:nvPr/>
        </p:nvSpPr>
        <p:spPr bwMode="auto">
          <a:xfrm>
            <a:off x="285688" y="4786322"/>
            <a:ext cx="8644030" cy="1631216"/>
          </a:xfrm>
          <a:prstGeom prst="rect">
            <a:avLst/>
          </a:prstGeom>
          <a:noFill/>
          <a:ln w="9525">
            <a:noFill/>
            <a:miter lim="800000"/>
            <a:headEnd/>
            <a:tailEnd/>
          </a:ln>
        </p:spPr>
        <p:txBody>
          <a:bodyPr wrap="square" anchor="ctr">
            <a:spAutoFit/>
          </a:bodyPr>
          <a:lstStyle/>
          <a:p>
            <a:pPr algn="just" eaLnBrk="0" hangingPunct="0"/>
            <a:r>
              <a:rPr lang="it-IT" sz="2000" dirty="0">
                <a:latin typeface="+mj-lt"/>
              </a:rPr>
              <a:t>Da questa classificazione vengono </a:t>
            </a:r>
            <a:r>
              <a:rPr lang="it-IT" sz="2000" i="1" u="sng" dirty="0">
                <a:latin typeface="+mj-lt"/>
              </a:rPr>
              <a:t>escluse due discipline</a:t>
            </a:r>
            <a:r>
              <a:rPr lang="it-IT" sz="2000" dirty="0">
                <a:latin typeface="+mj-lt"/>
              </a:rPr>
              <a:t>:</a:t>
            </a:r>
          </a:p>
          <a:p>
            <a:pPr algn="just" eaLnBrk="0" hangingPunct="0">
              <a:buFontTx/>
              <a:buChar char="•"/>
            </a:pPr>
            <a:r>
              <a:rPr lang="it-IT" sz="2000" dirty="0">
                <a:latin typeface="+mj-lt"/>
              </a:rPr>
              <a:t> La </a:t>
            </a:r>
            <a:r>
              <a:rPr lang="it-IT" sz="2000" b="1" dirty="0">
                <a:solidFill>
                  <a:srgbClr val="FF0000"/>
                </a:solidFill>
                <a:latin typeface="+mj-lt"/>
              </a:rPr>
              <a:t>logica</a:t>
            </a:r>
            <a:r>
              <a:rPr lang="it-IT" sz="2000" dirty="0">
                <a:latin typeface="+mj-lt"/>
              </a:rPr>
              <a:t> è esclusa poiché si identifica con il metodo concreto impiegato da ogni branca del sapere. </a:t>
            </a:r>
          </a:p>
          <a:p>
            <a:pPr algn="just" eaLnBrk="0" hangingPunct="0">
              <a:buFontTx/>
              <a:buChar char="•"/>
            </a:pPr>
            <a:r>
              <a:rPr lang="it-IT" sz="2000" dirty="0">
                <a:latin typeface="+mj-lt"/>
              </a:rPr>
              <a:t> La </a:t>
            </a:r>
            <a:r>
              <a:rPr lang="it-IT" sz="2000" b="1" dirty="0">
                <a:solidFill>
                  <a:srgbClr val="FF0000"/>
                </a:solidFill>
                <a:latin typeface="+mj-lt"/>
              </a:rPr>
              <a:t>psicologia</a:t>
            </a:r>
            <a:r>
              <a:rPr lang="it-IT" sz="2000" dirty="0">
                <a:latin typeface="+mj-lt"/>
              </a:rPr>
              <a:t> che </a:t>
            </a:r>
            <a:r>
              <a:rPr lang="it-IT" sz="2000" dirty="0" err="1">
                <a:latin typeface="+mj-lt"/>
              </a:rPr>
              <a:t>Comte</a:t>
            </a:r>
            <a:r>
              <a:rPr lang="it-IT" sz="2000" dirty="0">
                <a:latin typeface="+mj-lt"/>
              </a:rPr>
              <a:t> non ritiene che possa mai diventare una scienza, poiché è impossibile ridurre a “fatti” le osservazioni interiori.</a:t>
            </a:r>
          </a:p>
        </p:txBody>
      </p:sp>
      <p:sp>
        <p:nvSpPr>
          <p:cNvPr id="11279" name="CasellaDiTesto 9"/>
          <p:cNvSpPr txBox="1">
            <a:spLocks noChangeArrowheads="1"/>
          </p:cNvSpPr>
          <p:nvPr/>
        </p:nvSpPr>
        <p:spPr bwMode="auto">
          <a:xfrm>
            <a:off x="1357313" y="357188"/>
            <a:ext cx="6429375" cy="523875"/>
          </a:xfrm>
          <a:prstGeom prst="rect">
            <a:avLst/>
          </a:prstGeom>
          <a:noFill/>
          <a:ln w="9525">
            <a:noFill/>
            <a:miter lim="800000"/>
            <a:headEnd/>
            <a:tailEnd/>
          </a:ln>
        </p:spPr>
        <p:txBody>
          <a:bodyPr>
            <a:spAutoFit/>
          </a:bodyPr>
          <a:lstStyle/>
          <a:p>
            <a:pPr algn="ctr"/>
            <a:r>
              <a:rPr lang="it-IT" sz="2800" b="1"/>
              <a:t>CLASSIFICAZIONE DELLE SCIENZE</a:t>
            </a:r>
          </a:p>
        </p:txBody>
      </p:sp>
      <p:sp>
        <p:nvSpPr>
          <p:cNvPr id="11" name="Rettangolo 10"/>
          <p:cNvSpPr/>
          <p:nvPr/>
        </p:nvSpPr>
        <p:spPr>
          <a:xfrm>
            <a:off x="4500562" y="3286124"/>
            <a:ext cx="4429156" cy="1200329"/>
          </a:xfrm>
          <a:prstGeom prst="rect">
            <a:avLst/>
          </a:prstGeom>
          <a:ln>
            <a:solidFill>
              <a:schemeClr val="tx1"/>
            </a:solidFill>
            <a:prstDash val="lgDash"/>
          </a:ln>
        </p:spPr>
        <p:txBody>
          <a:bodyPr wrap="square">
            <a:spAutoFit/>
          </a:bodyPr>
          <a:lstStyle/>
          <a:p>
            <a:pPr algn="just"/>
            <a:r>
              <a:rPr lang="it-IT" dirty="0" err="1" smtClean="0"/>
              <a:t>Comte</a:t>
            </a:r>
            <a:r>
              <a:rPr lang="it-IT" dirty="0" smtClean="0"/>
              <a:t> parla di una vera e propria </a:t>
            </a:r>
            <a:r>
              <a:rPr lang="it-IT" b="1" dirty="0" smtClean="0"/>
              <a:t>SOCIOCRAZIA</a:t>
            </a:r>
            <a:r>
              <a:rPr lang="it-IT" dirty="0" smtClean="0"/>
              <a:t>, cioè di un regime basato sulla sociologia, quando essa diventerà una scienza</a:t>
            </a:r>
            <a:endParaRPr lang="it-IT" dirty="0"/>
          </a:p>
        </p:txBody>
      </p:sp>
      <p:cxnSp>
        <p:nvCxnSpPr>
          <p:cNvPr id="13" name="Connettore 2 12"/>
          <p:cNvCxnSpPr/>
          <p:nvPr/>
        </p:nvCxnSpPr>
        <p:spPr>
          <a:xfrm rot="5400000">
            <a:off x="6679421" y="2750339"/>
            <a:ext cx="714380"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1000100" y="2285992"/>
            <a:ext cx="7286676" cy="369332"/>
          </a:xfrm>
          <a:prstGeom prst="rect">
            <a:avLst/>
          </a:prstGeom>
          <a:noFill/>
        </p:spPr>
        <p:txBody>
          <a:bodyPr wrap="square" rtlCol="0">
            <a:spAutoFit/>
          </a:bodyPr>
          <a:lstStyle/>
          <a:p>
            <a:r>
              <a:rPr lang="it-IT" dirty="0" smtClean="0"/>
              <a:t>MATEMATICA - ATRONOMIA – FISICA – CHIMICA – BIOLOGIA - SOCIOLOGIA</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285728"/>
            <a:ext cx="8501122" cy="5632311"/>
          </a:xfrm>
          <a:prstGeom prst="rect">
            <a:avLst/>
          </a:prstGeom>
        </p:spPr>
        <p:txBody>
          <a:bodyPr wrap="square">
            <a:spAutoFit/>
          </a:bodyPr>
          <a:lstStyle/>
          <a:p>
            <a:pPr algn="ctr"/>
            <a:r>
              <a:rPr lang="it-IT" sz="2400" b="1" dirty="0" smtClean="0">
                <a:solidFill>
                  <a:srgbClr val="FF0000"/>
                </a:solidFill>
              </a:rPr>
              <a:t>DARWIN</a:t>
            </a:r>
            <a:r>
              <a:rPr lang="it-IT" sz="2400" dirty="0" smtClean="0"/>
              <a:t> </a:t>
            </a:r>
          </a:p>
          <a:p>
            <a:pPr algn="ctr"/>
            <a:r>
              <a:rPr lang="it-IT" sz="2400" b="1" dirty="0" smtClean="0"/>
              <a:t>L’ORIGINE DELLA SPECIE (1859)</a:t>
            </a:r>
          </a:p>
          <a:p>
            <a:r>
              <a:rPr lang="it-IT" sz="2400" i="1" u="sng" dirty="0" smtClean="0"/>
              <a:t>Teoria scientifica</a:t>
            </a:r>
            <a:r>
              <a:rPr lang="it-IT" sz="2400" dirty="0" smtClean="0"/>
              <a:t>: evoluzionismo biologico </a:t>
            </a:r>
          </a:p>
          <a:p>
            <a:r>
              <a:rPr lang="it-IT" sz="2400" b="1" dirty="0" smtClean="0">
                <a:solidFill>
                  <a:srgbClr val="FF0000"/>
                </a:solidFill>
              </a:rPr>
              <a:t>LEGGE DELLA SELEZIONE NATURALE</a:t>
            </a:r>
            <a:r>
              <a:rPr lang="it-IT" sz="2400" dirty="0" smtClean="0"/>
              <a:t>: </a:t>
            </a:r>
          </a:p>
          <a:p>
            <a:pPr>
              <a:buFont typeface="Arial" pitchFamily="34" charset="0"/>
              <a:buChar char="•"/>
            </a:pPr>
            <a:r>
              <a:rPr lang="it-IT" sz="2400" dirty="0" smtClean="0"/>
              <a:t> nel corso del tempo, sotto l’influenza delle condizioni ambientali, si verificano piccole variazioni organiche negli esseri viventi; </a:t>
            </a:r>
          </a:p>
          <a:p>
            <a:pPr>
              <a:buFont typeface="Arial" pitchFamily="34" charset="0"/>
              <a:buChar char="•"/>
            </a:pPr>
            <a:r>
              <a:rPr lang="it-IT" sz="2400" dirty="0" smtClean="0"/>
              <a:t> gli esseri viventi nei quali ci sono state queste piccole variazioni vantaggiose hanno maggiore probabilità di sopravvivere nella lotta per la vita (le specie lottano tra loro poiché ognuna di esse tende a moltiplicarsi ed espandersi)… </a:t>
            </a:r>
          </a:p>
          <a:p>
            <a:pPr>
              <a:buFont typeface="Arial" pitchFamily="34" charset="0"/>
              <a:buChar char="•"/>
            </a:pPr>
            <a:r>
              <a:rPr lang="it-IT" sz="2400" dirty="0" smtClean="0"/>
              <a:t> e lasceranno in eredità ai loro discendenti queste variazioni vantaggiose. </a:t>
            </a:r>
          </a:p>
          <a:p>
            <a:endParaRPr lang="it-IT" sz="2400" dirty="0"/>
          </a:p>
          <a:p>
            <a:r>
              <a:rPr lang="it-IT" sz="2400" dirty="0" smtClean="0"/>
              <a:t>Tale teoria è stata esportata anche in ambito sociale (</a:t>
            </a:r>
            <a:r>
              <a:rPr lang="it-IT" sz="2400" b="1" dirty="0" smtClean="0"/>
              <a:t>darwinismo sociale</a:t>
            </a:r>
            <a:r>
              <a:rPr lang="it-IT" sz="2400" dirty="0" smtClean="0"/>
              <a:t>) per giustificare molte ideologie razziste o classiste.</a:t>
            </a:r>
            <a:endParaRPr lang="it-IT"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620713"/>
          </a:xfrm>
          <a:solidFill>
            <a:schemeClr val="accent1">
              <a:lumMod val="60000"/>
              <a:lumOff val="40000"/>
            </a:schemeClr>
          </a:solidFill>
        </p:spPr>
        <p:txBody>
          <a:bodyPr rtlCol="0">
            <a:normAutofit/>
          </a:bodyPr>
          <a:lstStyle/>
          <a:p>
            <a:pPr eaLnBrk="1" fontAlgn="auto" hangingPunct="1">
              <a:spcAft>
                <a:spcPts val="0"/>
              </a:spcAft>
              <a:defRPr/>
            </a:pPr>
            <a:r>
              <a:rPr lang="it-IT" sz="2000" b="1" dirty="0" smtClean="0"/>
              <a:t>Caratteri generali e contesto storico del positivismo europeo</a:t>
            </a:r>
          </a:p>
        </p:txBody>
      </p:sp>
      <p:sp>
        <p:nvSpPr>
          <p:cNvPr id="3075" name="Segnaposto contenuto 2"/>
          <p:cNvSpPr>
            <a:spLocks noGrp="1"/>
          </p:cNvSpPr>
          <p:nvPr>
            <p:ph idx="1"/>
          </p:nvPr>
        </p:nvSpPr>
        <p:spPr>
          <a:xfrm>
            <a:off x="428596" y="1285860"/>
            <a:ext cx="8229600" cy="4808552"/>
          </a:xfrm>
          <a:solidFill>
            <a:schemeClr val="bg1"/>
          </a:solidFill>
        </p:spPr>
        <p:txBody>
          <a:bodyPr/>
          <a:lstStyle/>
          <a:p>
            <a:pPr algn="just" eaLnBrk="1" hangingPunct="1"/>
            <a:r>
              <a:rPr lang="it-IT" sz="2400" b="1" dirty="0" smtClean="0"/>
              <a:t>MOVIMENTO FILOSOFICO E CULTURALE </a:t>
            </a:r>
          </a:p>
          <a:p>
            <a:pPr algn="just" eaLnBrk="1" hangingPunct="1"/>
            <a:r>
              <a:rPr lang="it-IT" sz="2400" dirty="0" smtClean="0"/>
              <a:t>Nasce </a:t>
            </a:r>
            <a:r>
              <a:rPr lang="it-IT" sz="2400" b="1" dirty="0" smtClean="0"/>
              <a:t>IN FRANCIA nella </a:t>
            </a:r>
            <a:r>
              <a:rPr lang="it-IT" sz="2400" b="1" dirty="0" smtClean="0"/>
              <a:t>prima metà dell’Ottocento </a:t>
            </a:r>
            <a:r>
              <a:rPr lang="it-IT" sz="2400" dirty="0" smtClean="0"/>
              <a:t>e </a:t>
            </a:r>
            <a:r>
              <a:rPr lang="it-IT" sz="2400" dirty="0" smtClean="0"/>
              <a:t>si </a:t>
            </a:r>
            <a:r>
              <a:rPr lang="it-IT" sz="2400" dirty="0" smtClean="0"/>
              <a:t>diffonde </a:t>
            </a:r>
            <a:r>
              <a:rPr lang="it-IT" sz="2400" b="1" dirty="0" smtClean="0"/>
              <a:t>nel resto d’Europa nella seconda parte del secolo.</a:t>
            </a:r>
          </a:p>
          <a:p>
            <a:pPr algn="just" eaLnBrk="1" hangingPunct="1"/>
            <a:r>
              <a:rPr lang="it-IT" sz="2400" dirty="0" smtClean="0"/>
              <a:t>Legato agli ideali della </a:t>
            </a:r>
            <a:r>
              <a:rPr lang="it-IT" sz="2400" b="1" dirty="0" smtClean="0"/>
              <a:t>borghesia </a:t>
            </a:r>
            <a:r>
              <a:rPr lang="it-IT" sz="2400" b="1" dirty="0" smtClean="0"/>
              <a:t>industriale</a:t>
            </a:r>
            <a:r>
              <a:rPr lang="it-IT" sz="2400" b="1" dirty="0" smtClean="0"/>
              <a:t> </a:t>
            </a:r>
            <a:r>
              <a:rPr lang="it-IT" sz="2400" dirty="0" smtClean="0"/>
              <a:t>(e allo sviluppo della </a:t>
            </a:r>
            <a:r>
              <a:rPr lang="it-IT" sz="2400" b="1" dirty="0" smtClean="0"/>
              <a:t>II </a:t>
            </a:r>
            <a:r>
              <a:rPr lang="it-IT" sz="2400" b="1" dirty="0" err="1" smtClean="0"/>
              <a:t>riv</a:t>
            </a:r>
            <a:r>
              <a:rPr lang="it-IT" sz="2400" b="1" dirty="0" smtClean="0"/>
              <a:t>. industriale</a:t>
            </a:r>
            <a:r>
              <a:rPr lang="it-IT" sz="2400" dirty="0" smtClean="0"/>
              <a:t>)</a:t>
            </a:r>
          </a:p>
          <a:p>
            <a:pPr algn="just" eaLnBrk="1" hangingPunct="1">
              <a:buNone/>
            </a:pPr>
            <a:endParaRPr lang="it-IT" sz="2400" dirty="0" smtClean="0"/>
          </a:p>
          <a:p>
            <a:pPr algn="just" eaLnBrk="1" hangingPunct="1"/>
            <a:r>
              <a:rPr lang="it-IT" sz="2400" dirty="0" smtClean="0"/>
              <a:t>P</a:t>
            </a:r>
            <a:r>
              <a:rPr lang="it-IT" sz="2400" dirty="0" smtClean="0"/>
              <a:t>iena</a:t>
            </a:r>
            <a:r>
              <a:rPr lang="it-IT" sz="2400" b="1" dirty="0" smtClean="0"/>
              <a:t> FIDUCIA NEI RISULTATI E NEL METODO DELLA </a:t>
            </a:r>
            <a:r>
              <a:rPr lang="it-IT" sz="2400" b="1" dirty="0" smtClean="0">
                <a:solidFill>
                  <a:srgbClr val="FF0000"/>
                </a:solidFill>
              </a:rPr>
              <a:t>SCIENZA</a:t>
            </a:r>
            <a:r>
              <a:rPr lang="it-IT" sz="2400" b="1" dirty="0" smtClean="0"/>
              <a:t> sperimentale</a:t>
            </a:r>
            <a:r>
              <a:rPr lang="it-IT" sz="2400" b="1" dirty="0" smtClean="0"/>
              <a:t>,</a:t>
            </a:r>
            <a:r>
              <a:rPr lang="it-IT" sz="2400" dirty="0" smtClean="0"/>
              <a:t> fondata </a:t>
            </a:r>
            <a:r>
              <a:rPr lang="it-IT" sz="2400" b="1" dirty="0" smtClean="0"/>
              <a:t>sull’osservazione dei dati concretamente riscontrabili </a:t>
            </a:r>
            <a:r>
              <a:rPr lang="it-IT" sz="2400" b="1" dirty="0" smtClean="0"/>
              <a:t>(FATTI) </a:t>
            </a:r>
            <a:r>
              <a:rPr lang="it-IT" sz="2400" dirty="0" smtClean="0"/>
              <a:t>e </a:t>
            </a:r>
            <a:r>
              <a:rPr lang="it-IT" sz="2400" dirty="0" smtClean="0"/>
              <a:t>finalizzata </a:t>
            </a:r>
            <a:r>
              <a:rPr lang="it-IT" sz="2400" dirty="0" smtClean="0"/>
              <a:t>al </a:t>
            </a:r>
            <a:r>
              <a:rPr lang="it-IT" sz="2400" b="1" dirty="0" smtClean="0"/>
              <a:t>progresso</a:t>
            </a:r>
            <a:r>
              <a:rPr lang="it-IT" sz="2400" dirty="0" smtClean="0"/>
              <a:t>. </a:t>
            </a:r>
            <a:endParaRPr lang="it-IT" sz="2400" dirty="0" smtClean="0"/>
          </a:p>
          <a:p>
            <a:pPr algn="just" eaLnBrk="1" hangingPunct="1">
              <a:buFont typeface="Arial" charset="0"/>
              <a:buNone/>
            </a:pPr>
            <a:endParaRPr lang="it-IT" sz="1800" dirty="0" smtClean="0"/>
          </a:p>
        </p:txBody>
      </p:sp>
      <p:sp>
        <p:nvSpPr>
          <p:cNvPr id="4" name="CasellaDiTesto 3"/>
          <p:cNvSpPr txBox="1"/>
          <p:nvPr/>
        </p:nvSpPr>
        <p:spPr>
          <a:xfrm>
            <a:off x="6357950" y="785794"/>
            <a:ext cx="2428892" cy="646331"/>
          </a:xfrm>
          <a:prstGeom prst="rect">
            <a:avLst/>
          </a:prstGeom>
          <a:noFill/>
          <a:ln>
            <a:solidFill>
              <a:schemeClr val="tx1"/>
            </a:solidFill>
            <a:prstDash val="lgDash"/>
          </a:ln>
        </p:spPr>
        <p:txBody>
          <a:bodyPr wrap="square" rtlCol="0">
            <a:spAutoFit/>
          </a:bodyPr>
          <a:lstStyle/>
          <a:p>
            <a:r>
              <a:rPr lang="it-IT" dirty="0" smtClean="0"/>
              <a:t>Naturalismo, Verismo, </a:t>
            </a:r>
            <a:r>
              <a:rPr lang="it-IT" dirty="0" err="1" smtClean="0"/>
              <a:t>Realismo…</a:t>
            </a:r>
            <a:endParaRPr lang="it-IT" dirty="0"/>
          </a:p>
        </p:txBody>
      </p:sp>
      <p:cxnSp>
        <p:nvCxnSpPr>
          <p:cNvPr id="6" name="Connettore 2 5"/>
          <p:cNvCxnSpPr>
            <a:endCxn id="4" idx="1"/>
          </p:cNvCxnSpPr>
          <p:nvPr/>
        </p:nvCxnSpPr>
        <p:spPr>
          <a:xfrm flipV="1">
            <a:off x="5929322" y="1108960"/>
            <a:ext cx="428628" cy="3197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28596" y="1214422"/>
            <a:ext cx="8429684" cy="4893647"/>
          </a:xfrm>
          <a:prstGeom prst="rect">
            <a:avLst/>
          </a:prstGeom>
        </p:spPr>
        <p:txBody>
          <a:bodyPr wrap="square">
            <a:spAutoFit/>
          </a:bodyPr>
          <a:lstStyle/>
          <a:p>
            <a:pPr>
              <a:buFont typeface="Arial" pitchFamily="34" charset="0"/>
              <a:buChar char="•"/>
            </a:pPr>
            <a:r>
              <a:rPr lang="it-IT" sz="2400" dirty="0" smtClean="0"/>
              <a:t> La </a:t>
            </a:r>
            <a:r>
              <a:rPr lang="it-IT" sz="2400" b="1" dirty="0" smtClean="0"/>
              <a:t>SCIENZA È L’UNICA VERA CONOSCENZA </a:t>
            </a:r>
            <a:r>
              <a:rPr lang="it-IT" sz="2400" dirty="0" smtClean="0"/>
              <a:t>possibile: il metodo della scienza, quello di Galileo, è l’unico che si può usare per conoscere davvero qualcosa. La </a:t>
            </a:r>
            <a:r>
              <a:rPr lang="it-IT" sz="2400" b="1" dirty="0" smtClean="0"/>
              <a:t>METAFISICA</a:t>
            </a:r>
            <a:r>
              <a:rPr lang="it-IT" sz="2400" dirty="0" smtClean="0"/>
              <a:t> è priva di qualsiasi valore.</a:t>
            </a:r>
          </a:p>
          <a:p>
            <a:pPr>
              <a:buFont typeface="Arial" pitchFamily="34" charset="0"/>
              <a:buChar char="•"/>
            </a:pPr>
            <a:r>
              <a:rPr lang="it-IT" sz="2400" dirty="0" smtClean="0"/>
              <a:t> Il compito della </a:t>
            </a:r>
            <a:r>
              <a:rPr lang="it-IT" sz="2400" b="1" dirty="0" smtClean="0"/>
              <a:t>FILOSOFIA</a:t>
            </a:r>
            <a:r>
              <a:rPr lang="it-IT" sz="2400" dirty="0" smtClean="0"/>
              <a:t> è quello di </a:t>
            </a:r>
            <a:r>
              <a:rPr lang="it-IT" sz="2400" b="1" dirty="0" smtClean="0"/>
              <a:t>COORDINARE</a:t>
            </a:r>
            <a:r>
              <a:rPr lang="it-IT" sz="2400" dirty="0" smtClean="0"/>
              <a:t> i risultati delle singole scienze, arrivando così a una conoscenza generale e unificata. </a:t>
            </a:r>
          </a:p>
          <a:p>
            <a:pPr>
              <a:buFont typeface="Arial" pitchFamily="34" charset="0"/>
              <a:buChar char="•"/>
            </a:pPr>
            <a:r>
              <a:rPr lang="it-IT" sz="2400" dirty="0" smtClean="0"/>
              <a:t> Il </a:t>
            </a:r>
            <a:r>
              <a:rPr lang="it-IT" sz="2400" b="1" dirty="0" smtClean="0"/>
              <a:t>METODO</a:t>
            </a:r>
            <a:r>
              <a:rPr lang="it-IT" sz="2400" dirty="0" smtClean="0"/>
              <a:t> della scienza – l’unico valido – deve essere usato in </a:t>
            </a:r>
            <a:r>
              <a:rPr lang="it-IT" sz="2400" b="1" dirty="0" smtClean="0"/>
              <a:t>TUTTI I CAMPI </a:t>
            </a:r>
            <a:r>
              <a:rPr lang="it-IT" sz="2400" dirty="0" smtClean="0"/>
              <a:t>del sapere, anche nelle scienze umane (la sociologia, ad esempio). </a:t>
            </a:r>
          </a:p>
          <a:p>
            <a:pPr>
              <a:buFont typeface="Arial" pitchFamily="34" charset="0"/>
              <a:buChar char="•"/>
            </a:pPr>
            <a:r>
              <a:rPr lang="it-IT" sz="2400" dirty="0" smtClean="0"/>
              <a:t> Il progresso della scienza produce il </a:t>
            </a:r>
            <a:r>
              <a:rPr lang="it-IT" sz="2400" b="1" dirty="0" smtClean="0"/>
              <a:t>PROGRESSO UMANO</a:t>
            </a:r>
            <a:r>
              <a:rPr lang="it-IT" sz="2400" dirty="0" smtClean="0"/>
              <a:t>. C‟è dunque grande fiducia e grande </a:t>
            </a:r>
            <a:r>
              <a:rPr lang="it-IT" sz="2400" b="1" dirty="0" smtClean="0"/>
              <a:t>ottimismo</a:t>
            </a:r>
            <a:r>
              <a:rPr lang="it-IT" sz="2400" dirty="0" smtClean="0"/>
              <a:t> (quasi un vero e proprio “</a:t>
            </a:r>
            <a:r>
              <a:rPr lang="it-IT" sz="2400" b="1" dirty="0" smtClean="0"/>
              <a:t>CULTO</a:t>
            </a:r>
            <a:r>
              <a:rPr lang="it-IT" sz="2400" dirty="0" smtClean="0"/>
              <a:t>”) nel potere della conoscenza scientifica</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5888"/>
            <a:ext cx="8229600" cy="865187"/>
          </a:xfrm>
          <a:solidFill>
            <a:schemeClr val="accent2"/>
          </a:solidFill>
        </p:spPr>
        <p:txBody>
          <a:bodyPr rtlCol="0">
            <a:normAutofit fontScale="90000"/>
          </a:bodyPr>
          <a:lstStyle/>
          <a:p>
            <a:pPr eaLnBrk="1" fontAlgn="auto" hangingPunct="1">
              <a:spcAft>
                <a:spcPts val="0"/>
              </a:spcAft>
              <a:defRPr/>
            </a:pPr>
            <a:r>
              <a:rPr lang="it-IT" sz="2000" b="1" dirty="0" smtClean="0"/>
              <a:t>August </a:t>
            </a:r>
            <a:r>
              <a:rPr lang="it-IT" sz="2000" b="1" dirty="0" err="1" smtClean="0"/>
              <a:t>Comte</a:t>
            </a:r>
            <a:r>
              <a:rPr lang="it-IT" sz="2000" b="1" dirty="0" smtClean="0"/>
              <a:t/>
            </a:r>
            <a:br>
              <a:rPr lang="it-IT" sz="2000" b="1" dirty="0" smtClean="0"/>
            </a:br>
            <a:r>
              <a:rPr lang="it-IT" sz="2000" dirty="0" smtClean="0"/>
              <a:t> (Montpellier 1798-Parigi1857)</a:t>
            </a:r>
            <a:br>
              <a:rPr lang="it-IT" sz="2000" dirty="0" smtClean="0"/>
            </a:br>
            <a:endParaRPr lang="it-IT" sz="2000" dirty="0" smtClean="0"/>
          </a:p>
        </p:txBody>
      </p:sp>
      <p:sp>
        <p:nvSpPr>
          <p:cNvPr id="3" name="Segnaposto contenuto 2"/>
          <p:cNvSpPr>
            <a:spLocks noGrp="1"/>
          </p:cNvSpPr>
          <p:nvPr>
            <p:ph idx="1"/>
          </p:nvPr>
        </p:nvSpPr>
        <p:spPr>
          <a:xfrm>
            <a:off x="457200" y="1125538"/>
            <a:ext cx="8229600" cy="5000625"/>
          </a:xfrm>
          <a:solidFill>
            <a:schemeClr val="accent3">
              <a:lumMod val="40000"/>
              <a:lumOff val="60000"/>
            </a:schemeClr>
          </a:solidFill>
        </p:spPr>
        <p:txBody>
          <a:bodyPr rtlCol="0">
            <a:normAutofit/>
          </a:bodyPr>
          <a:lstStyle/>
          <a:p>
            <a:pPr eaLnBrk="1" fontAlgn="auto" hangingPunct="1">
              <a:spcAft>
                <a:spcPts val="0"/>
              </a:spcAft>
              <a:buFont typeface="Arial" pitchFamily="34" charset="0"/>
              <a:buChar char="•"/>
              <a:defRPr/>
            </a:pPr>
            <a:r>
              <a:rPr lang="it-IT" sz="2800" dirty="0" smtClean="0"/>
              <a:t>A. </a:t>
            </a:r>
            <a:r>
              <a:rPr lang="it-IT" sz="2800" dirty="0" err="1" smtClean="0"/>
              <a:t>Comte</a:t>
            </a:r>
            <a:r>
              <a:rPr lang="it-IT" sz="2800" dirty="0" smtClean="0"/>
              <a:t> viene considerato il padre del Positivismo francese, </a:t>
            </a:r>
            <a:endParaRPr lang="it-IT" sz="2800" dirty="0" smtClean="0"/>
          </a:p>
          <a:p>
            <a:pPr eaLnBrk="1" fontAlgn="auto" hangingPunct="1">
              <a:spcAft>
                <a:spcPts val="0"/>
              </a:spcAft>
              <a:buFont typeface="Arial" pitchFamily="34" charset="0"/>
              <a:buChar char="•"/>
              <a:defRPr/>
            </a:pPr>
            <a:r>
              <a:rPr lang="it-IT" sz="2800" b="1" dirty="0" smtClean="0"/>
              <a:t>1830- </a:t>
            </a:r>
            <a:r>
              <a:rPr lang="it-IT" sz="2800" b="1" dirty="0" smtClean="0"/>
              <a:t>1842</a:t>
            </a:r>
            <a:r>
              <a:rPr lang="it-IT" sz="2800" dirty="0" smtClean="0"/>
              <a:t>: esce in sei volumi  il </a:t>
            </a:r>
            <a:r>
              <a:rPr lang="it-IT" sz="2800" b="1" i="1" dirty="0" smtClean="0">
                <a:solidFill>
                  <a:srgbClr val="FF0000"/>
                </a:solidFill>
              </a:rPr>
              <a:t>Corso di filosofia positiva  </a:t>
            </a:r>
            <a:r>
              <a:rPr lang="it-IT" sz="2800" dirty="0" smtClean="0"/>
              <a:t>(opera principale di </a:t>
            </a:r>
            <a:r>
              <a:rPr lang="it-IT" sz="2800" dirty="0" err="1" smtClean="0"/>
              <a:t>Comte</a:t>
            </a:r>
            <a:r>
              <a:rPr lang="it-IT" sz="2800" dirty="0" smtClean="0"/>
              <a:t>)</a:t>
            </a:r>
            <a:endParaRPr lang="it-IT" sz="2800" dirty="0" smtClean="0"/>
          </a:p>
        </p:txBody>
      </p:sp>
      <p:pic>
        <p:nvPicPr>
          <p:cNvPr id="4" name="Immagine 3" descr="http://upload.wikimedia.org/wikipedia/commons/b/b3/Auguste_Comte.jpg"/>
          <p:cNvPicPr>
            <a:picLocks noChangeAspect="1" noChangeArrowheads="1"/>
          </p:cNvPicPr>
          <p:nvPr/>
        </p:nvPicPr>
        <p:blipFill>
          <a:blip r:embed="rId2" cstate="print"/>
          <a:srcRect/>
          <a:stretch>
            <a:fillRect/>
          </a:stretch>
        </p:blipFill>
        <p:spPr bwMode="auto">
          <a:xfrm>
            <a:off x="3637582" y="3214686"/>
            <a:ext cx="1877383" cy="27130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457200" y="0"/>
            <a:ext cx="8229600" cy="476250"/>
          </a:xfrm>
          <a:solidFill>
            <a:schemeClr val="accent2"/>
          </a:solidFill>
        </p:spPr>
        <p:txBody>
          <a:bodyPr/>
          <a:lstStyle/>
          <a:p>
            <a:pPr eaLnBrk="1" hangingPunct="1"/>
            <a:r>
              <a:rPr lang="it-IT" sz="2000" b="1" smtClean="0"/>
              <a:t>LEGGE DEI TRE STADI</a:t>
            </a:r>
            <a:endParaRPr lang="it-IT" sz="2000" smtClean="0"/>
          </a:p>
        </p:txBody>
      </p:sp>
      <p:sp>
        <p:nvSpPr>
          <p:cNvPr id="3" name="Segnaposto contenuto 2"/>
          <p:cNvSpPr>
            <a:spLocks noGrp="1"/>
          </p:cNvSpPr>
          <p:nvPr>
            <p:ph idx="1"/>
          </p:nvPr>
        </p:nvSpPr>
        <p:spPr>
          <a:xfrm>
            <a:off x="214282" y="2786058"/>
            <a:ext cx="7658096" cy="2643206"/>
          </a:xfrm>
          <a:solidFill>
            <a:schemeClr val="bg1"/>
          </a:solidFill>
        </p:spPr>
        <p:txBody>
          <a:bodyPr/>
          <a:lstStyle/>
          <a:p>
            <a:pPr algn="ctr" eaLnBrk="1" hangingPunct="1">
              <a:buFont typeface="Arial" charset="0"/>
              <a:buNone/>
              <a:defRPr/>
            </a:pPr>
            <a:endParaRPr lang="it-IT" sz="2000" dirty="0" smtClean="0"/>
          </a:p>
          <a:p>
            <a:pPr algn="ctr" eaLnBrk="1" hangingPunct="1">
              <a:buFont typeface="Arial" charset="0"/>
              <a:buNone/>
              <a:defRPr/>
            </a:pPr>
            <a:r>
              <a:rPr lang="it-IT" sz="2000" b="1" dirty="0" smtClean="0"/>
              <a:t>STADIO TEOLOGICO           </a:t>
            </a:r>
            <a:r>
              <a:rPr lang="it-IT" sz="2000" dirty="0" smtClean="0"/>
              <a:t>=       </a:t>
            </a:r>
            <a:r>
              <a:rPr lang="it-IT" sz="2000" b="1" dirty="0" smtClean="0"/>
              <a:t>infanzia</a:t>
            </a:r>
            <a:r>
              <a:rPr lang="it-IT" sz="2000" dirty="0" smtClean="0"/>
              <a:t> dell’individuo e dell’umanità</a:t>
            </a:r>
          </a:p>
          <a:p>
            <a:pPr algn="ctr" eaLnBrk="1" hangingPunct="1">
              <a:buFont typeface="Arial" charset="0"/>
              <a:buNone/>
              <a:defRPr/>
            </a:pPr>
            <a:endParaRPr lang="it-IT" sz="2000" dirty="0" smtClean="0"/>
          </a:p>
          <a:p>
            <a:pPr algn="ctr" eaLnBrk="1" hangingPunct="1">
              <a:buFont typeface="Arial" charset="0"/>
              <a:buNone/>
              <a:defRPr/>
            </a:pPr>
            <a:r>
              <a:rPr lang="it-IT" sz="2000" b="1" dirty="0" smtClean="0"/>
              <a:t>STADIO METAFISICO        </a:t>
            </a:r>
            <a:r>
              <a:rPr lang="it-IT" sz="2000" dirty="0" smtClean="0"/>
              <a:t>=        </a:t>
            </a:r>
            <a:r>
              <a:rPr lang="it-IT" sz="2000" b="1" dirty="0" smtClean="0"/>
              <a:t>giovinezza</a:t>
            </a:r>
            <a:r>
              <a:rPr lang="it-IT" sz="2000" dirty="0" smtClean="0"/>
              <a:t> dell’individuo e dell’umanità</a:t>
            </a:r>
          </a:p>
          <a:p>
            <a:pPr algn="ctr" eaLnBrk="1" hangingPunct="1">
              <a:buFont typeface="Arial" charset="0"/>
              <a:buNone/>
              <a:defRPr/>
            </a:pPr>
            <a:endParaRPr lang="it-IT" sz="2000" dirty="0" smtClean="0"/>
          </a:p>
          <a:p>
            <a:pPr algn="ctr" eaLnBrk="1" hangingPunct="1">
              <a:buFont typeface="Arial" charset="0"/>
              <a:buNone/>
              <a:defRPr/>
            </a:pPr>
            <a:r>
              <a:rPr lang="it-IT" sz="2000" b="1" dirty="0" smtClean="0"/>
              <a:t>STADIO POSITIVO            </a:t>
            </a:r>
            <a:r>
              <a:rPr lang="it-IT" sz="2000" dirty="0" smtClean="0"/>
              <a:t>=         </a:t>
            </a:r>
            <a:r>
              <a:rPr lang="it-IT" sz="2000" b="1" dirty="0" smtClean="0"/>
              <a:t>maturità</a:t>
            </a:r>
            <a:r>
              <a:rPr lang="it-IT" sz="2000" dirty="0" smtClean="0"/>
              <a:t> dell’individuo e dell’umanità</a:t>
            </a:r>
          </a:p>
          <a:p>
            <a:pPr marL="0" indent="0" eaLnBrk="1" hangingPunct="1">
              <a:buFont typeface="Arial" charset="0"/>
              <a:buNone/>
              <a:defRPr/>
            </a:pPr>
            <a:endParaRPr lang="it-IT" sz="2000" dirty="0"/>
          </a:p>
        </p:txBody>
      </p:sp>
      <p:sp>
        <p:nvSpPr>
          <p:cNvPr id="7" name="CasellaDiTesto 6"/>
          <p:cNvSpPr txBox="1"/>
          <p:nvPr/>
        </p:nvSpPr>
        <p:spPr>
          <a:xfrm>
            <a:off x="642910" y="785794"/>
            <a:ext cx="7929618"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L’evoluzione della conoscenza dell’umanità viene paragonata allo sviluppo dell’individuo singolo: l’uomo e l’umanità passano, GRADUALMENTE, attraverso tre stadi di sviluppo</a:t>
            </a:r>
            <a:endParaRPr lang="it-IT" sz="2400" dirty="0"/>
          </a:p>
        </p:txBody>
      </p:sp>
      <p:sp>
        <p:nvSpPr>
          <p:cNvPr id="8" name="CasellaDiTesto 7"/>
          <p:cNvSpPr txBox="1"/>
          <p:nvPr/>
        </p:nvSpPr>
        <p:spPr>
          <a:xfrm>
            <a:off x="6143636" y="2285992"/>
            <a:ext cx="1643074" cy="646331"/>
          </a:xfrm>
          <a:prstGeom prst="rect">
            <a:avLst/>
          </a:prstGeom>
          <a:noFill/>
          <a:ln>
            <a:solidFill>
              <a:schemeClr val="tx1"/>
            </a:solidFill>
            <a:prstDash val="lgDash"/>
          </a:ln>
        </p:spPr>
        <p:txBody>
          <a:bodyPr wrap="square" rtlCol="0">
            <a:spAutoFit/>
          </a:bodyPr>
          <a:lstStyle/>
          <a:p>
            <a:r>
              <a:rPr lang="it-IT" dirty="0"/>
              <a:t>f</a:t>
            </a:r>
            <a:r>
              <a:rPr lang="it-IT" dirty="0" smtClean="0"/>
              <a:t>antasia, immaginazione</a:t>
            </a:r>
            <a:endParaRPr lang="it-IT" dirty="0"/>
          </a:p>
        </p:txBody>
      </p:sp>
      <p:sp>
        <p:nvSpPr>
          <p:cNvPr id="9" name="CasellaDiTesto 8"/>
          <p:cNvSpPr txBox="1"/>
          <p:nvPr/>
        </p:nvSpPr>
        <p:spPr>
          <a:xfrm>
            <a:off x="5357818" y="5500702"/>
            <a:ext cx="1071570" cy="369332"/>
          </a:xfrm>
          <a:prstGeom prst="rect">
            <a:avLst/>
          </a:prstGeom>
          <a:noFill/>
          <a:ln>
            <a:solidFill>
              <a:schemeClr val="tx1"/>
            </a:solidFill>
            <a:prstDash val="lgDash"/>
          </a:ln>
        </p:spPr>
        <p:txBody>
          <a:bodyPr wrap="square" rtlCol="0">
            <a:spAutoFit/>
          </a:bodyPr>
          <a:lstStyle/>
          <a:p>
            <a:r>
              <a:rPr lang="it-IT" dirty="0" smtClean="0"/>
              <a:t>ragione</a:t>
            </a:r>
            <a:endParaRPr lang="it-IT" dirty="0"/>
          </a:p>
        </p:txBody>
      </p:sp>
      <p:sp>
        <p:nvSpPr>
          <p:cNvPr id="10" name="CasellaDiTesto 9"/>
          <p:cNvSpPr txBox="1"/>
          <p:nvPr/>
        </p:nvSpPr>
        <p:spPr>
          <a:xfrm>
            <a:off x="7715272" y="4286256"/>
            <a:ext cx="1285852" cy="1214446"/>
          </a:xfrm>
          <a:prstGeom prst="rect">
            <a:avLst/>
          </a:prstGeom>
          <a:noFill/>
          <a:ln>
            <a:solidFill>
              <a:schemeClr val="tx1"/>
            </a:solidFill>
            <a:prstDash val="lgDash"/>
          </a:ln>
        </p:spPr>
        <p:txBody>
          <a:bodyPr wrap="square" rtlCol="0">
            <a:spAutoFit/>
          </a:bodyPr>
          <a:lstStyle/>
          <a:p>
            <a:r>
              <a:rPr lang="it-IT" dirty="0"/>
              <a:t>s</a:t>
            </a:r>
            <a:r>
              <a:rPr lang="it-IT" dirty="0" smtClean="0"/>
              <a:t>tadio intermedio, di passaggio</a:t>
            </a:r>
            <a:endParaRPr lang="it-IT" dirty="0"/>
          </a:p>
        </p:txBody>
      </p:sp>
      <p:cxnSp>
        <p:nvCxnSpPr>
          <p:cNvPr id="12" name="Connettore 2 11"/>
          <p:cNvCxnSpPr>
            <a:endCxn id="8" idx="1"/>
          </p:cNvCxnSpPr>
          <p:nvPr/>
        </p:nvCxnSpPr>
        <p:spPr>
          <a:xfrm flipV="1">
            <a:off x="4929190" y="2609158"/>
            <a:ext cx="1214446" cy="5340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4714876" y="4286256"/>
            <a:ext cx="3000396"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ttore 2 15"/>
          <p:cNvCxnSpPr>
            <a:endCxn id="9" idx="1"/>
          </p:cNvCxnSpPr>
          <p:nvPr/>
        </p:nvCxnSpPr>
        <p:spPr>
          <a:xfrm>
            <a:off x="4357686" y="5000636"/>
            <a:ext cx="1000132" cy="6847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457200" y="0"/>
            <a:ext cx="8229600" cy="476250"/>
          </a:xfrm>
          <a:solidFill>
            <a:schemeClr val="accent2"/>
          </a:solidFill>
        </p:spPr>
        <p:txBody>
          <a:bodyPr/>
          <a:lstStyle/>
          <a:p>
            <a:pPr eaLnBrk="1" hangingPunct="1"/>
            <a:r>
              <a:rPr lang="it-IT" sz="2000" b="1" smtClean="0"/>
              <a:t>LEGGE DEI TRE STADI</a:t>
            </a:r>
            <a:endParaRPr lang="it-IT" sz="2000" smtClean="0"/>
          </a:p>
        </p:txBody>
      </p:sp>
      <p:sp>
        <p:nvSpPr>
          <p:cNvPr id="7" name="CasellaDiTesto 6"/>
          <p:cNvSpPr txBox="1"/>
          <p:nvPr/>
        </p:nvSpPr>
        <p:spPr>
          <a:xfrm>
            <a:off x="642910" y="785794"/>
            <a:ext cx="7929618" cy="34163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b="1" dirty="0" smtClean="0">
                <a:solidFill>
                  <a:srgbClr val="FF0000"/>
                </a:solidFill>
              </a:rPr>
              <a:t>STADIO TEOLOGICO </a:t>
            </a:r>
            <a:r>
              <a:rPr lang="it-IT" sz="2400" dirty="0" smtClean="0"/>
              <a:t>(o “fittizio”)</a:t>
            </a:r>
          </a:p>
          <a:p>
            <a:pPr algn="just"/>
            <a:r>
              <a:rPr lang="it-IT" sz="2400" dirty="0" smtClean="0"/>
              <a:t> </a:t>
            </a:r>
          </a:p>
          <a:p>
            <a:pPr algn="just"/>
            <a:r>
              <a:rPr lang="it-IT" sz="2400" dirty="0" smtClean="0"/>
              <a:t>È lo stadio primitivo. </a:t>
            </a:r>
          </a:p>
          <a:p>
            <a:pPr algn="just"/>
            <a:r>
              <a:rPr lang="it-IT" sz="2400" dirty="0" smtClean="0"/>
              <a:t>Il questo stadio dell’evoluzione gli uomini </a:t>
            </a:r>
            <a:r>
              <a:rPr lang="it-IT" sz="2400" b="1" dirty="0" smtClean="0"/>
              <a:t>CERCANO LE CAUSE ULTIME (I “PERCHÉ”) DEI FENOMENI</a:t>
            </a:r>
            <a:endParaRPr lang="it-IT" sz="2400" dirty="0" smtClean="0"/>
          </a:p>
          <a:p>
            <a:pPr algn="just"/>
            <a:r>
              <a:rPr lang="it-IT" sz="2400" b="1" dirty="0" smtClean="0"/>
              <a:t>SI IMMAGINA L’INTERVENTO </a:t>
            </a:r>
            <a:r>
              <a:rPr lang="it-IT" sz="2400" b="1" dirty="0" err="1" smtClean="0"/>
              <a:t>DI</a:t>
            </a:r>
            <a:r>
              <a:rPr lang="it-IT" sz="2400" b="1" dirty="0" smtClean="0"/>
              <a:t> FORZE MAGICHE E DEI</a:t>
            </a:r>
            <a:r>
              <a:rPr lang="it-IT" sz="2400" dirty="0" smtClean="0"/>
              <a:t>. </a:t>
            </a:r>
          </a:p>
          <a:p>
            <a:pPr algn="just"/>
            <a:endParaRPr lang="it-IT" sz="2400" dirty="0"/>
          </a:p>
          <a:p>
            <a:pPr algn="just"/>
            <a:r>
              <a:rPr lang="it-IT" sz="2400" dirty="0" smtClean="0"/>
              <a:t>In questo stadio, dunque, prevale la fantasia, e si tenta di dominare la natura con pratiche mistico-magiche.</a:t>
            </a:r>
            <a:endParaRPr lang="it-IT" sz="2400" dirty="0"/>
          </a:p>
        </p:txBody>
      </p:sp>
      <p:pic>
        <p:nvPicPr>
          <p:cNvPr id="27650" name="Picture 2" descr="Visualizza immagine di origine"/>
          <p:cNvPicPr>
            <a:picLocks noChangeAspect="1" noChangeArrowheads="1"/>
          </p:cNvPicPr>
          <p:nvPr/>
        </p:nvPicPr>
        <p:blipFill>
          <a:blip r:embed="rId2" cstate="print"/>
          <a:srcRect b="9333"/>
          <a:stretch>
            <a:fillRect/>
          </a:stretch>
        </p:blipFill>
        <p:spPr bwMode="auto">
          <a:xfrm>
            <a:off x="3428992" y="4357694"/>
            <a:ext cx="2248085" cy="178896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457200" y="0"/>
            <a:ext cx="8229600" cy="476250"/>
          </a:xfrm>
          <a:solidFill>
            <a:schemeClr val="accent2"/>
          </a:solidFill>
        </p:spPr>
        <p:txBody>
          <a:bodyPr/>
          <a:lstStyle/>
          <a:p>
            <a:pPr eaLnBrk="1" hangingPunct="1"/>
            <a:r>
              <a:rPr lang="it-IT" sz="2000" b="1" smtClean="0"/>
              <a:t>LEGGE DEI TRE STADI</a:t>
            </a:r>
            <a:endParaRPr lang="it-IT" sz="2000" smtClean="0"/>
          </a:p>
        </p:txBody>
      </p:sp>
      <p:sp>
        <p:nvSpPr>
          <p:cNvPr id="7" name="CasellaDiTesto 6"/>
          <p:cNvSpPr txBox="1"/>
          <p:nvPr/>
        </p:nvSpPr>
        <p:spPr>
          <a:xfrm>
            <a:off x="642910" y="785794"/>
            <a:ext cx="7929618" cy="489364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sz="2400" dirty="0" smtClean="0"/>
              <a:t>Questo stadio si divide in tre momenti: </a:t>
            </a:r>
          </a:p>
          <a:p>
            <a:pPr marL="457200" indent="-457200" algn="just">
              <a:buAutoNum type="arabicParenR"/>
            </a:pPr>
            <a:r>
              <a:rPr lang="it-IT" sz="2400" b="1" dirty="0" smtClean="0"/>
              <a:t>FETICISMO</a:t>
            </a:r>
            <a:r>
              <a:rPr lang="it-IT" sz="2400" dirty="0" smtClean="0"/>
              <a:t>: consiste nell’attribuire a tutti i corpi esterni forze simili a quelle umane, ma elevandole all’estrema potenza (insomma, le cose è come se avessero vita propria). </a:t>
            </a:r>
          </a:p>
          <a:p>
            <a:pPr marL="457200" indent="-457200" algn="just">
              <a:buAutoNum type="arabicParenR"/>
            </a:pPr>
            <a:r>
              <a:rPr lang="it-IT" sz="2400" b="1" dirty="0" smtClean="0"/>
              <a:t>POLITEISMO</a:t>
            </a:r>
            <a:r>
              <a:rPr lang="it-IT" sz="2400" dirty="0" smtClean="0"/>
              <a:t>: non va confuso con lo stadio precedente; qui non sono più gli oggetti ad accogliere la divinità; esistono invece dei esterni che intervengono e causano gli eventi naturali e umani. </a:t>
            </a:r>
            <a:endParaRPr lang="it-IT" sz="2400" dirty="0"/>
          </a:p>
          <a:p>
            <a:pPr marL="457200" indent="-457200" algn="just">
              <a:buAutoNum type="arabicParenR"/>
            </a:pPr>
            <a:r>
              <a:rPr lang="it-IT" sz="2400" b="1" dirty="0" smtClean="0"/>
              <a:t>MONOTEISMO</a:t>
            </a:r>
            <a:r>
              <a:rPr lang="it-IT" sz="2400" dirty="0" smtClean="0"/>
              <a:t>: le cause di tutto sono attribuite all’unico Dio; qui cominciano i dubbi dello stadio teologico, che porteranno al passaggio allo stadio metafisico, nel quale la Natura si sostituisce a Dio.</a:t>
            </a:r>
            <a:endParaRPr lang="it-IT"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457200" y="0"/>
            <a:ext cx="8229600" cy="476250"/>
          </a:xfrm>
          <a:solidFill>
            <a:schemeClr val="accent2"/>
          </a:solidFill>
        </p:spPr>
        <p:txBody>
          <a:bodyPr/>
          <a:lstStyle/>
          <a:p>
            <a:pPr eaLnBrk="1" hangingPunct="1"/>
            <a:r>
              <a:rPr lang="it-IT" sz="2000" b="1" smtClean="0"/>
              <a:t>LEGGE DEI TRE STADI</a:t>
            </a:r>
            <a:endParaRPr lang="it-IT" sz="2000" smtClean="0"/>
          </a:p>
        </p:txBody>
      </p:sp>
      <p:sp>
        <p:nvSpPr>
          <p:cNvPr id="7" name="CasellaDiTesto 6"/>
          <p:cNvSpPr txBox="1"/>
          <p:nvPr/>
        </p:nvSpPr>
        <p:spPr>
          <a:xfrm>
            <a:off x="642910" y="785794"/>
            <a:ext cx="7929618" cy="526297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b="1" dirty="0" smtClean="0">
                <a:solidFill>
                  <a:srgbClr val="FF0000"/>
                </a:solidFill>
              </a:rPr>
              <a:t>STADIO METAFISICO </a:t>
            </a:r>
          </a:p>
          <a:p>
            <a:pPr algn="just"/>
            <a:r>
              <a:rPr lang="it-IT" sz="2400" dirty="0" smtClean="0"/>
              <a:t>La Natura assume lo stesso ruolo del Dio nello stadio teologico. Alle spiegazioni di origine magica o mitica o divina del primo stadio si sostituiscono </a:t>
            </a:r>
            <a:r>
              <a:rPr lang="it-IT" sz="2400" b="1" dirty="0" smtClean="0"/>
              <a:t>LE SPIEGAZIONI ASTRATTE DELLA FILOSOFIA E DELLA METAFISICA</a:t>
            </a:r>
            <a:r>
              <a:rPr lang="it-IT" sz="2400" dirty="0" smtClean="0"/>
              <a:t>: le cause dei fenomeni sono dunque individuate in forze astratte, come le “essenze” (ad esempio, le piante crescono perché contengono “l’anima vegetativa”, come direbbe Aristotele). </a:t>
            </a:r>
          </a:p>
          <a:p>
            <a:pPr algn="just"/>
            <a:endParaRPr lang="it-IT" sz="2400" dirty="0" smtClean="0"/>
          </a:p>
          <a:p>
            <a:pPr algn="just"/>
            <a:r>
              <a:rPr lang="it-IT" sz="2400" dirty="0" smtClean="0"/>
              <a:t>Lo stadio metafisico è visto come una sorta di </a:t>
            </a:r>
            <a:r>
              <a:rPr lang="it-IT" sz="2400" b="1" dirty="0" smtClean="0"/>
              <a:t>MALATTIA</a:t>
            </a:r>
            <a:r>
              <a:rPr lang="it-IT" sz="2400" dirty="0" smtClean="0"/>
              <a:t> cronica che riguarda la nostra evoluzione mentale: è infatti una malattia, per </a:t>
            </a:r>
            <a:r>
              <a:rPr lang="it-IT" sz="2400" dirty="0" err="1" smtClean="0"/>
              <a:t>Comte</a:t>
            </a:r>
            <a:r>
              <a:rPr lang="it-IT" sz="2400" dirty="0" smtClean="0"/>
              <a:t>, chiedersi il </a:t>
            </a:r>
            <a:r>
              <a:rPr lang="it-IT" sz="2400" b="1" dirty="0" smtClean="0"/>
              <a:t>PERCHÉ</a:t>
            </a:r>
            <a:r>
              <a:rPr lang="it-IT" sz="2400" dirty="0" smtClean="0"/>
              <a:t> delle cose. Per conoscere </a:t>
            </a:r>
            <a:r>
              <a:rPr lang="it-IT" sz="2400" b="1" dirty="0" smtClean="0"/>
              <a:t>NON BISOGNA ANDARE AL </a:t>
            </a:r>
            <a:r>
              <a:rPr lang="it-IT" sz="2400" b="1" dirty="0" err="1" smtClean="0"/>
              <a:t>DI</a:t>
            </a:r>
            <a:r>
              <a:rPr lang="it-IT" sz="2400" b="1" dirty="0" smtClean="0"/>
              <a:t> LÀ DEI FATTI </a:t>
            </a:r>
            <a:r>
              <a:rPr lang="it-IT" sz="2400" dirty="0" smtClean="0"/>
              <a:t>(mentre le teorie appartengono al campo della metafisica).</a:t>
            </a:r>
            <a:endParaRPr lang="it-IT"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457200" y="0"/>
            <a:ext cx="8229600" cy="476250"/>
          </a:xfrm>
          <a:solidFill>
            <a:schemeClr val="accent2"/>
          </a:solidFill>
        </p:spPr>
        <p:txBody>
          <a:bodyPr/>
          <a:lstStyle/>
          <a:p>
            <a:pPr eaLnBrk="1" hangingPunct="1"/>
            <a:r>
              <a:rPr lang="it-IT" sz="2000" b="1" smtClean="0"/>
              <a:t>LEGGE DEI TRE STADI</a:t>
            </a:r>
            <a:endParaRPr lang="it-IT" sz="2000" smtClean="0"/>
          </a:p>
        </p:txBody>
      </p:sp>
      <p:sp>
        <p:nvSpPr>
          <p:cNvPr id="7" name="CasellaDiTesto 6"/>
          <p:cNvSpPr txBox="1"/>
          <p:nvPr/>
        </p:nvSpPr>
        <p:spPr>
          <a:xfrm>
            <a:off x="642910" y="785794"/>
            <a:ext cx="7929618" cy="563231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b="1" dirty="0" smtClean="0">
                <a:solidFill>
                  <a:srgbClr val="FF0000"/>
                </a:solidFill>
              </a:rPr>
              <a:t>STADIO SCIENTIFICO O POSITIVO </a:t>
            </a:r>
          </a:p>
          <a:p>
            <a:pPr algn="just"/>
            <a:r>
              <a:rPr lang="it-IT" sz="2400" dirty="0" smtClean="0"/>
              <a:t>È lo stadio “definitivo”. </a:t>
            </a:r>
          </a:p>
          <a:p>
            <a:pPr algn="just"/>
            <a:endParaRPr lang="it-IT" sz="2400" dirty="0" smtClean="0"/>
          </a:p>
          <a:p>
            <a:pPr algn="just"/>
            <a:r>
              <a:rPr lang="it-IT" sz="2400" dirty="0" smtClean="0"/>
              <a:t>La </a:t>
            </a:r>
            <a:r>
              <a:rPr lang="it-IT" sz="2400" b="1" dirty="0" smtClean="0"/>
              <a:t>ricerca delle cause finali (i perché) </a:t>
            </a:r>
            <a:r>
              <a:rPr lang="it-IT" sz="2400" dirty="0" smtClean="0"/>
              <a:t>dei fenomeni è sostituita da una </a:t>
            </a:r>
            <a:r>
              <a:rPr lang="it-IT" sz="2400" b="1" dirty="0" smtClean="0"/>
              <a:t>conoscenza basata solo SULL’OSSERVAZIONE DEI FATTI e sull’esperienza</a:t>
            </a:r>
            <a:r>
              <a:rPr lang="it-IT" sz="2400" dirty="0" smtClean="0"/>
              <a:t>. Quindi: non si cerca più il “perché” delle cose, ma il “</a:t>
            </a:r>
            <a:r>
              <a:rPr lang="it-IT" sz="2400" b="1" dirty="0" smtClean="0">
                <a:solidFill>
                  <a:srgbClr val="FF0000"/>
                </a:solidFill>
              </a:rPr>
              <a:t>COME</a:t>
            </a:r>
            <a:r>
              <a:rPr lang="it-IT" sz="2400" dirty="0" smtClean="0"/>
              <a:t>”; non si cerca più l’origine, la natura, o il destino del mondo, ma </a:t>
            </a:r>
            <a:r>
              <a:rPr lang="it-IT" sz="2400" b="1" dirty="0" smtClean="0">
                <a:solidFill>
                  <a:srgbClr val="FF0000"/>
                </a:solidFill>
              </a:rPr>
              <a:t>LE LEGGI </a:t>
            </a:r>
            <a:r>
              <a:rPr lang="it-IT" sz="2400" dirty="0" smtClean="0"/>
              <a:t>(cioè le </a:t>
            </a:r>
            <a:r>
              <a:rPr lang="it-IT" sz="2400" b="1" dirty="0" smtClean="0"/>
              <a:t>relazioni costanti che esistono tra i fenomeni osservati</a:t>
            </a:r>
            <a:r>
              <a:rPr lang="it-IT" sz="2400" dirty="0" smtClean="0"/>
              <a:t>, tra i “fatti” misurati, come v = s/t) che lo governano e lo fanno procedere. </a:t>
            </a:r>
          </a:p>
          <a:p>
            <a:pPr algn="just"/>
            <a:endParaRPr lang="it-IT" sz="2400" dirty="0" smtClean="0"/>
          </a:p>
          <a:p>
            <a:pPr algn="just"/>
            <a:r>
              <a:rPr lang="it-IT" sz="2400" dirty="0" smtClean="0"/>
              <a:t>Tutto quello che non è sperimentalmente verificabile </a:t>
            </a:r>
            <a:r>
              <a:rPr lang="it-IT" sz="2400" b="1" dirty="0" smtClean="0"/>
              <a:t>non ha valore, non ha senso</a:t>
            </a:r>
            <a:r>
              <a:rPr lang="it-IT" sz="2400" dirty="0" smtClean="0"/>
              <a:t>. Solo nei fatti si può trovare la verità; al di là del fatto c‟è unicamente l‟errore (</a:t>
            </a:r>
            <a:r>
              <a:rPr lang="it-IT" sz="2400" b="1" dirty="0" smtClean="0">
                <a:solidFill>
                  <a:srgbClr val="FF0000"/>
                </a:solidFill>
              </a:rPr>
              <a:t>vero e fatto si identificano</a:t>
            </a:r>
            <a:r>
              <a:rPr lang="it-IT" sz="2400" dirty="0" smtClean="0"/>
              <a:t>).</a:t>
            </a:r>
            <a:endParaRPr lang="it-IT"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879</TotalTime>
  <Words>1197</Words>
  <Application>Microsoft Office PowerPoint</Application>
  <PresentationFormat>Presentazione su schermo (4:3)</PresentationFormat>
  <Paragraphs>83</Paragraphs>
  <Slides>14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Calibri</vt:lpstr>
      <vt:lpstr>Arial</vt:lpstr>
      <vt:lpstr>Cambria</vt:lpstr>
      <vt:lpstr>Wingdings</vt:lpstr>
      <vt:lpstr>Times New Roman</vt:lpstr>
      <vt:lpstr>Tema di Office</vt:lpstr>
      <vt:lpstr>IL POSITIVISMO CARATTERI GENERALI E CONTESTO STORICO</vt:lpstr>
      <vt:lpstr>Caratteri generali e contesto storico del positivismo europeo</vt:lpstr>
      <vt:lpstr>Diapositiva 3</vt:lpstr>
      <vt:lpstr>August Comte  (Montpellier 1798-Parigi1857) </vt:lpstr>
      <vt:lpstr>LEGGE DEI TRE STADI</vt:lpstr>
      <vt:lpstr>LEGGE DEI TRE STADI</vt:lpstr>
      <vt:lpstr>LEGGE DEI TRE STADI</vt:lpstr>
      <vt:lpstr>LEGGE DEI TRE STADI</vt:lpstr>
      <vt:lpstr>LEGGE DEI TRE STADI</vt:lpstr>
      <vt:lpstr>LEGGE DEI TRE STADI</vt:lpstr>
      <vt:lpstr>LEGGE DEI TRE STADI</vt:lpstr>
      <vt:lpstr>SCIENZA E FILOSOFIA</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POSITIVISMO CARATTERI GENERALI E CONTESTO STORICO</dc:title>
  <dc:creator>pc</dc:creator>
  <cp:lastModifiedBy>simone.dell@libero.it</cp:lastModifiedBy>
  <cp:revision>159</cp:revision>
  <dcterms:created xsi:type="dcterms:W3CDTF">2015-01-19T20:02:55Z</dcterms:created>
  <dcterms:modified xsi:type="dcterms:W3CDTF">2022-02-13T08:47:05Z</dcterms:modified>
</cp:coreProperties>
</file>